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70" r:id="rId3"/>
    <p:sldId id="265" r:id="rId4"/>
    <p:sldId id="266" r:id="rId5"/>
    <p:sldId id="259" r:id="rId6"/>
    <p:sldId id="260" r:id="rId7"/>
    <p:sldId id="267" r:id="rId8"/>
    <p:sldId id="261" r:id="rId9"/>
    <p:sldId id="258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DED9E-2C18-274A-AA9E-311FC80AE198}" v="33" dt="2021-12-10T04:06:59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7"/>
    <p:restoredTop sz="94672"/>
  </p:normalViewPr>
  <p:slideViewPr>
    <p:cSldViewPr snapToGrid="0" snapToObjects="1">
      <p:cViewPr varScale="1">
        <p:scale>
          <a:sx n="65" d="100"/>
          <a:sy n="65" d="100"/>
        </p:scale>
        <p:origin x="22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95D2-FED8-7D4D-9D27-10D6F94D4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0C914-599D-2B41-9808-B14DED4B5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AE528-D960-264D-9742-CBBBD85E3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1169-1A27-8D4F-92A0-1D3BEF2CB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4D5A5-2CAA-FC44-92E6-BF47BCE2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1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C20C-AA2D-A44E-931B-4040E5F8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50426-888E-F34B-B16B-154BFA338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894F9-0C21-6D48-8AA0-0D2ADDA03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7CFC-94AB-FF4B-8F75-094DF2A7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5659F-709C-C340-905D-38FE685E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66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BC903-B277-FC4E-BB09-FCD20F2D7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346C1-CCBE-F146-906F-1ED93ACDD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0D547-37B2-B441-94A7-92699C0A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7CC27-E038-954A-BE88-80333175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3349-A37D-FB48-A86E-1E532AE7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8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0569-1BA1-7649-8B56-0E92D61F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FFE70-F5AB-5E45-A1F9-C431BEC70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AFE21-07EC-884D-AF85-B06B1E5C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55E07-B970-CE47-9F52-4F48C31A5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412B1-9EE9-8D48-B63C-6084D3F7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3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D1E3-71C9-BB42-8B7E-7D0FBB6D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0597B-9256-2F4A-9D06-DDBC55C1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29C8E-B0D0-924F-AA41-2ECA0B65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6A961-90FE-5E4F-8029-4B5B61FB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4A4C1-42A2-5748-82D2-8E4052C2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4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788E-8CA0-2841-8C0C-48B91DDC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015F-C2BC-3547-80B9-9B672CA87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8D0D6-8BD6-DF47-A1A7-01CAD27FD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62CCC-95EF-7247-8BE3-894167D74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3D40A-62D9-9041-ABE6-8948B658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09CB5-8971-0C49-87C0-76BA9F070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3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8474-02B8-9046-B1E7-C0F65275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9CE88-8748-E04C-8828-37189A717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15C60-43F7-BD45-98D6-A7F1A7138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FA53E-6E0A-8941-9D6C-4C4881429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D11AF-6128-0347-BE76-85F90FBF9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8D6F9-8E45-9D45-93A0-2D882FE5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A53B44-ECC6-3245-8A9E-224F7C28F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EAAD1-CB0C-1D49-B820-4A123857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1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E705-5BCA-2749-8ABD-3323B150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DB5B9-6C50-B444-B0BB-31E1FE40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F34BF-B5CB-3247-8CEE-952E8788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33A1B-8607-3B48-8696-CBBDF7CD7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9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F4D00E-1477-F04C-9ADC-00FB68A18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31A383-82A7-9A49-9EC2-666A2065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8C4F2-7AED-AF4A-A0E2-D49EC171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F3FB-BF28-674D-B7FB-D5903F85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A37B-5782-1C48-9BC2-EF94818E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B4745-92F8-E842-B413-A6CB755B0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F190A-401E-7A46-ACAF-500A9E90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7054D-A880-8744-9F06-6F764751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47B04-2302-3F4B-BEDC-435F1DF1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D5DA-A807-4547-A837-25A382FB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7597E1-6F55-6448-86D3-CCC49F981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3ED19-8E43-A446-9581-ACDEC42DA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4350E-9C4E-0244-BE9C-A47676C3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A9103-9A04-4E43-AF42-54CF93D81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2A909-AF1A-8A41-888A-BFC38FE7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A48DC9-4A4E-1D46-A942-139EC1C2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F965D-1421-0741-BC97-D942E642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949CB-2BA4-B942-B0E0-E00682596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AEA06-7688-804A-9E9D-6883C250A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4F3A3-6429-7247-B899-E5FB1798C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4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wra.com/harbor/enquad/pdf/1995-12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www.mass.gov/service-details/ecosystem-delineation-and-assess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town.winthrop.ma.us/sites/g/files/vyhlif4061/f/uploads/zoning_map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wn.winthrop.ma.us/sites/g/files/vyhlif4061/f/uploads/win2030_vision_draft_plan_report_jan2021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own.winthrop.ma.us/sites/g/files/vyhlif4061/f/uploads/cbd.final_.zoning_map.19_3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ssdevelopment.com/assets/what-we-offer/technical-assistance/centrebusiness-winthrop-032017.pdf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alpha val="19801"/>
              </a:schemeClr>
            </a:gs>
            <a:gs pos="100000">
              <a:schemeClr val="bg2">
                <a:shade val="80000"/>
                <a:alpha val="0"/>
                <a:lumMod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Elevated view of marsh and tidelands at dusk">
            <a:extLst>
              <a:ext uri="{FF2B5EF4-FFF2-40B4-BE49-F238E27FC236}">
                <a16:creationId xmlns:a16="http://schemas.microsoft.com/office/drawing/2014/main" id="{E47372D9-5950-4336-B3DC-DBCF4401A9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0"/>
          <a:stretch/>
        </p:blipFill>
        <p:spPr>
          <a:xfrm>
            <a:off x="-1" y="10"/>
            <a:ext cx="12192000" cy="68579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19E5E2-EB04-4E4A-B79A-7622530BF542}"/>
              </a:ext>
            </a:extLst>
          </p:cNvPr>
          <p:cNvSpPr/>
          <p:nvPr/>
        </p:nvSpPr>
        <p:spPr>
          <a:xfrm>
            <a:off x="0" y="-1"/>
            <a:ext cx="12191999" cy="371359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99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141D9-F6C0-D84B-ACA5-150A73FC6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88" y="4876803"/>
            <a:ext cx="5074022" cy="125729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Grace Wu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0AFBC-E03F-3745-86E3-05D443F4D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9795" y="1648403"/>
            <a:ext cx="7272408" cy="264679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Belle Isle Creek/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Winthrop Bay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Watershed Area </a:t>
            </a:r>
          </a:p>
        </p:txBody>
      </p:sp>
    </p:spTree>
    <p:extLst>
      <p:ext uri="{BB962C8B-B14F-4D97-AF65-F5344CB8AC3E}">
        <p14:creationId xmlns:p14="http://schemas.microsoft.com/office/powerpoint/2010/main" val="199900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83CEC6-25A2-A84D-AE81-82A61078C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5" t="12503" r="13141" b="22179"/>
          <a:stretch/>
        </p:blipFill>
        <p:spPr bwMode="auto">
          <a:xfrm>
            <a:off x="0" y="-1"/>
            <a:ext cx="121889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BFC0AF-7459-B143-A388-1F35317909B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18F9F-F4E3-0249-9857-5E742581F56C}"/>
              </a:ext>
            </a:extLst>
          </p:cNvPr>
          <p:cNvSpPr txBox="1"/>
          <p:nvPr/>
        </p:nvSpPr>
        <p:spPr>
          <a:xfrm>
            <a:off x="787400" y="3911600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26740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FFE3532-BD21-1F43-A668-1AADD9318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555" b="12446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E7D40D-81FE-4344-84D8-5EA06E3B7BDC}"/>
              </a:ext>
            </a:extLst>
          </p:cNvPr>
          <p:cNvSpPr/>
          <p:nvPr/>
        </p:nvSpPr>
        <p:spPr>
          <a:xfrm>
            <a:off x="9242855" y="5933388"/>
            <a:ext cx="29491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MWRA Online.</a:t>
            </a:r>
          </a:p>
          <a:p>
            <a:pPr algn="r"/>
            <a:r>
              <a:rPr lang="en-US" dirty="0">
                <a:hlinkClick r:id="rId3"/>
              </a:rPr>
              <a:t>https://www.mwra.com/harbor/enquad/pdf/1995-12.pdf</a:t>
            </a:r>
            <a:r>
              <a:rPr lang="en-US" dirty="0"/>
              <a:t>. </a:t>
            </a:r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DE76C6D5-3BAF-D241-BAF8-8C10FE81E03D}"/>
              </a:ext>
            </a:extLst>
          </p:cNvPr>
          <p:cNvSpPr/>
          <p:nvPr/>
        </p:nvSpPr>
        <p:spPr>
          <a:xfrm>
            <a:off x="8550876" y="889685"/>
            <a:ext cx="469556" cy="469557"/>
          </a:xfrm>
          <a:prstGeom prst="star5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70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69452B-9298-C646-A06B-892C89F077F7}"/>
              </a:ext>
            </a:extLst>
          </p:cNvPr>
          <p:cNvSpPr/>
          <p:nvPr/>
        </p:nvSpPr>
        <p:spPr>
          <a:xfrm>
            <a:off x="398266" y="6044790"/>
            <a:ext cx="7415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i="1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Belle Isle Creek/ Winthrop Bay Watershed Assessment Area Boundary. (2017). Source: </a:t>
            </a:r>
            <a:r>
              <a:rPr lang="en-US" i="1" u="sng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Mass.gov Ecosystem Delineation and Assessment.</a:t>
            </a:r>
            <a:endParaRPr lang="en-US" sz="11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12A1D-5D85-2646-B7D2-F9DA4C7AA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r="7427"/>
          <a:stretch/>
        </p:blipFill>
        <p:spPr bwMode="auto">
          <a:xfrm>
            <a:off x="262951" y="166877"/>
            <a:ext cx="8843346" cy="58779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ext, water, outdoor, boat&#10;&#10;Description automatically generated">
            <a:extLst>
              <a:ext uri="{FF2B5EF4-FFF2-40B4-BE49-F238E27FC236}">
                <a16:creationId xmlns:a16="http://schemas.microsoft.com/office/drawing/2014/main" id="{AEA67B85-A1F3-FB4A-9337-1FC2B5744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559" y="359859"/>
            <a:ext cx="2739490" cy="2699497"/>
          </a:xfrm>
          <a:prstGeom prst="rect">
            <a:avLst/>
          </a:prstGeom>
        </p:spPr>
      </p:pic>
      <p:pic>
        <p:nvPicPr>
          <p:cNvPr id="9" name="Picture 8" descr="A picture containing text, outdoor, sky, day&#10;&#10;Description automatically generated">
            <a:extLst>
              <a:ext uri="{FF2B5EF4-FFF2-40B4-BE49-F238E27FC236}">
                <a16:creationId xmlns:a16="http://schemas.microsoft.com/office/drawing/2014/main" id="{CC293E4A-BD5D-4948-8BC2-9598ACA5A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629" y="3280969"/>
            <a:ext cx="2708420" cy="27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1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grass, outdoor, ground, wooden&#10;&#10;Description automatically generated">
            <a:extLst>
              <a:ext uri="{FF2B5EF4-FFF2-40B4-BE49-F238E27FC236}">
                <a16:creationId xmlns:a16="http://schemas.microsoft.com/office/drawing/2014/main" id="{38C455CA-8831-7A43-BAA3-E9D6B9057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91" t="24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D0C6C815-4742-C24B-BBAB-B5AA7513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483194"/>
              </p:ext>
            </p:extLst>
          </p:nvPr>
        </p:nvGraphicFramePr>
        <p:xfrm>
          <a:off x="6261110" y="480745"/>
          <a:ext cx="5800408" cy="2194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900204">
                  <a:extLst>
                    <a:ext uri="{9D8B030D-6E8A-4147-A177-3AD203B41FA5}">
                      <a16:colId xmlns:a16="http://schemas.microsoft.com/office/drawing/2014/main" val="1083611118"/>
                    </a:ext>
                  </a:extLst>
                </a:gridCol>
                <a:gridCol w="2900204">
                  <a:extLst>
                    <a:ext uri="{9D8B030D-6E8A-4147-A177-3AD203B41FA5}">
                      <a16:colId xmlns:a16="http://schemas.microsoft.com/office/drawing/2014/main" val="1362042001"/>
                    </a:ext>
                  </a:extLst>
                </a:gridCol>
              </a:tblGrid>
              <a:tr h="20990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Winthrop Hydrologic Budget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552275"/>
                  </a:ext>
                </a:extLst>
              </a:tr>
              <a:tr h="2099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Million Cubic Feet/Year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388685"/>
                  </a:ext>
                </a:extLst>
              </a:tr>
              <a:tr h="209901">
                <a:tc>
                  <a:txBody>
                    <a:bodyPr/>
                    <a:lstStyle/>
                    <a:p>
                      <a:r>
                        <a:rPr lang="en-US" dirty="0"/>
                        <a:t>Total Inflow to Watershed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684571"/>
                  </a:ext>
                </a:extLst>
              </a:tr>
              <a:tr h="209901">
                <a:tc>
                  <a:txBody>
                    <a:bodyPr/>
                    <a:lstStyle/>
                    <a:p>
                      <a:r>
                        <a:rPr lang="en-US" dirty="0"/>
                        <a:t>Total Groundwater Recharge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73561"/>
                  </a:ext>
                </a:extLst>
              </a:tr>
              <a:tr h="209901">
                <a:tc>
                  <a:txBody>
                    <a:bodyPr/>
                    <a:lstStyle/>
                    <a:p>
                      <a:r>
                        <a:rPr lang="en-US" dirty="0"/>
                        <a:t>Total Surface Water Runoff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517836"/>
                  </a:ext>
                </a:extLst>
              </a:tr>
              <a:tr h="209901">
                <a:tc>
                  <a:txBody>
                    <a:bodyPr/>
                    <a:lstStyle/>
                    <a:p>
                      <a:r>
                        <a:rPr lang="en-US" dirty="0"/>
                        <a:t>ET from Watershed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306839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BD04815-83F4-2848-AE39-1852348D1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498042"/>
              </p:ext>
            </p:extLst>
          </p:nvPr>
        </p:nvGraphicFramePr>
        <p:xfrm>
          <a:off x="6261110" y="2854820"/>
          <a:ext cx="5800410" cy="3413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33470">
                  <a:extLst>
                    <a:ext uri="{9D8B030D-6E8A-4147-A177-3AD203B41FA5}">
                      <a16:colId xmlns:a16="http://schemas.microsoft.com/office/drawing/2014/main" val="1144771520"/>
                    </a:ext>
                  </a:extLst>
                </a:gridCol>
                <a:gridCol w="1933470">
                  <a:extLst>
                    <a:ext uri="{9D8B030D-6E8A-4147-A177-3AD203B41FA5}">
                      <a16:colId xmlns:a16="http://schemas.microsoft.com/office/drawing/2014/main" val="1699973049"/>
                    </a:ext>
                  </a:extLst>
                </a:gridCol>
                <a:gridCol w="1933470">
                  <a:extLst>
                    <a:ext uri="{9D8B030D-6E8A-4147-A177-3AD203B41FA5}">
                      <a16:colId xmlns:a16="http://schemas.microsoft.com/office/drawing/2014/main" val="391635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Soil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of Watershed (Doesn’t include Urban Lands)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90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9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71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36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Urban 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38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Unranked Lands*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63179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5641A16-D10F-9A48-B87D-FFD949E27AD6}"/>
              </a:ext>
            </a:extLst>
          </p:cNvPr>
          <p:cNvSpPr/>
          <p:nvPr/>
        </p:nvSpPr>
        <p:spPr>
          <a:xfrm>
            <a:off x="6261110" y="6300299"/>
            <a:ext cx="3699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*Mostly Udorthents, wet substratum </a:t>
            </a:r>
          </a:p>
        </p:txBody>
      </p:sp>
    </p:spTree>
    <p:extLst>
      <p:ext uri="{BB962C8B-B14F-4D97-AF65-F5344CB8AC3E}">
        <p14:creationId xmlns:p14="http://schemas.microsoft.com/office/powerpoint/2010/main" val="150376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22A403-EB39-314C-9269-DC717DC1BE89}"/>
              </a:ext>
            </a:extLst>
          </p:cNvPr>
          <p:cNvSpPr/>
          <p:nvPr/>
        </p:nvSpPr>
        <p:spPr>
          <a:xfrm>
            <a:off x="8723600" y="5415110"/>
            <a:ext cx="3134053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005330" algn="l"/>
              </a:tabLst>
            </a:pPr>
            <a:r>
              <a:rPr lang="en-US" dirty="0"/>
              <a:t>Street &amp; Zoning Plan. (2006). Source: </a:t>
            </a:r>
            <a:r>
              <a:rPr lang="en-US" u="sng" dirty="0">
                <a:hlinkClick r:id="rId2"/>
              </a:rPr>
              <a:t>The Town of Winthrop Massachusetts</a:t>
            </a:r>
            <a:r>
              <a:rPr lang="en-US" dirty="0"/>
              <a:t>.</a:t>
            </a:r>
            <a:r>
              <a:rPr lang="en-US" sz="1200" dirty="0">
                <a:effectLst/>
              </a:rPr>
              <a:t> </a:t>
            </a:r>
            <a:endParaRPr lang="en-US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CC6E30C2-6F4A-6E49-96A0-8E6B83F7A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210347"/>
            <a:ext cx="6858000" cy="443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6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CA6086A-D2E0-C045-AED6-52B9D2D1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57" y="977054"/>
            <a:ext cx="9030885" cy="45154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6D626B-8365-3146-B9C5-5267A89622EF}"/>
              </a:ext>
            </a:extLst>
          </p:cNvPr>
          <p:cNvSpPr/>
          <p:nvPr/>
        </p:nvSpPr>
        <p:spPr>
          <a:xfrm>
            <a:off x="2150532" y="5650113"/>
            <a:ext cx="7890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Retrieved from: </a:t>
            </a:r>
            <a:r>
              <a:rPr lang="en-US" sz="1200" dirty="0">
                <a:hlinkClick r:id="rId3"/>
              </a:rPr>
              <a:t>https://www.town.winthrop.ma.us/sites/g/files/vyhlif4061/f/uploads/win2030_vision_draft_plan_report_jan2021.pdf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303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9A78C25-31B8-B848-99B9-7CACB4D08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28796"/>
            <a:ext cx="5294716" cy="360040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EA81F80-A29D-A242-959F-B0538A63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75850"/>
            <a:ext cx="5294715" cy="37062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4E779-F064-1847-A2BC-A176CBE6E638}"/>
              </a:ext>
            </a:extLst>
          </p:cNvPr>
          <p:cNvSpPr/>
          <p:nvPr/>
        </p:nvSpPr>
        <p:spPr>
          <a:xfrm>
            <a:off x="6253817" y="5328117"/>
            <a:ext cx="5294715" cy="37062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>
                <a:solidFill>
                  <a:srgbClr val="FFFFFF"/>
                </a:solidFill>
              </a:rPr>
              <a:t>Town of Winthrop Center Business Map (November 2019). Retrieved from: </a:t>
            </a:r>
            <a:r>
              <a:rPr lang="en-US" sz="8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https://www.town.winthrop.ma.us/sites/g/files/vyhlif4061/f/uploads/cbd.final_.zoning_map.19_3.pdf</a:t>
            </a:r>
            <a:r>
              <a:rPr lang="en-US" sz="8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EF6548-350D-9F4B-83A0-61A1AEA20E8A}"/>
              </a:ext>
            </a:extLst>
          </p:cNvPr>
          <p:cNvSpPr/>
          <p:nvPr/>
        </p:nvSpPr>
        <p:spPr>
          <a:xfrm>
            <a:off x="643467" y="5328117"/>
            <a:ext cx="5294716" cy="3600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>
                <a:solidFill>
                  <a:srgbClr val="FFFFFF"/>
                </a:solidFill>
              </a:rPr>
              <a:t>Winthrop Center Business Zoning Map Analysis (April 2019). Retrieved from: </a:t>
            </a:r>
            <a:r>
              <a:rPr lang="en-US" sz="8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https://www.town.winthrop.ma.us/sites/g/files/vyhlif4061/f/uploads/cbd.final_.zoning_map.19_3.pdf</a:t>
            </a:r>
            <a:r>
              <a:rPr lang="en-US" sz="80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571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78647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F5DA282-2685-2E48-B697-A38557E9A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"/>
          <a:stretch/>
        </p:blipFill>
        <p:spPr>
          <a:xfrm>
            <a:off x="2545081" y="356558"/>
            <a:ext cx="9180576" cy="5952744"/>
          </a:xfrm>
          <a:prstGeom prst="rect">
            <a:avLst/>
          </a:prstGeom>
        </p:spPr>
      </p:pic>
      <p:pic>
        <p:nvPicPr>
          <p:cNvPr id="7" name="Picture 6" descr="A picture containing text, outdoor, sky, street&#10;&#10;Description automatically generated">
            <a:extLst>
              <a:ext uri="{FF2B5EF4-FFF2-40B4-BE49-F238E27FC236}">
                <a16:creationId xmlns:a16="http://schemas.microsoft.com/office/drawing/2014/main" id="{321643DE-B7E4-E049-AD76-AB7C96FA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68" y="458921"/>
            <a:ext cx="1420828" cy="1420828"/>
          </a:xfrm>
          <a:prstGeom prst="rect">
            <a:avLst/>
          </a:prstGeom>
        </p:spPr>
      </p:pic>
      <p:pic>
        <p:nvPicPr>
          <p:cNvPr id="9" name="Picture 8" descr="A picture containing outdoor, area, several&#10;&#10;Description automatically generated">
            <a:extLst>
              <a:ext uri="{FF2B5EF4-FFF2-40B4-BE49-F238E27FC236}">
                <a16:creationId xmlns:a16="http://schemas.microsoft.com/office/drawing/2014/main" id="{17B3D7FD-418B-CA45-98BA-83F700960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68" y="1888999"/>
            <a:ext cx="1420828" cy="14439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0903D7-6B8C-D348-B5CA-3AA48515F85C}"/>
              </a:ext>
            </a:extLst>
          </p:cNvPr>
          <p:cNvSpPr/>
          <p:nvPr/>
        </p:nvSpPr>
        <p:spPr>
          <a:xfrm>
            <a:off x="466343" y="3763854"/>
            <a:ext cx="1920338" cy="2387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005330" algn="l"/>
              </a:tabLst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Town of Winthrop. (2017, March). Centre Business District Master Plan. Retrieved from </a:t>
            </a:r>
            <a:r>
              <a:rPr lang="en-US" sz="14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https://www.massdevelopment.com/assets/what-we-offer/technical-assistance/centrebusiness-winthrop-032017.pdf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6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dy of water with hous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31718BA4-8437-A94B-8218-B78D42CD1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70" y="4145860"/>
            <a:ext cx="3673857" cy="206654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ign on the street&#10;&#10;Description automatically generated with low confidence">
            <a:extLst>
              <a:ext uri="{FF2B5EF4-FFF2-40B4-BE49-F238E27FC236}">
                <a16:creationId xmlns:a16="http://schemas.microsoft.com/office/drawing/2014/main" id="{41915205-99EA-F246-9629-8F881D67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89" y="4140551"/>
            <a:ext cx="3666471" cy="2062390"/>
          </a:xfrm>
          <a:prstGeom prst="rect">
            <a:avLst/>
          </a:prstGeom>
        </p:spPr>
      </p:pic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sky, outdoor, shore, day&#10;&#10;Description automatically generated">
            <a:extLst>
              <a:ext uri="{FF2B5EF4-FFF2-40B4-BE49-F238E27FC236}">
                <a16:creationId xmlns:a16="http://schemas.microsoft.com/office/drawing/2014/main" id="{54E58B21-1F41-5A4F-8FC2-76B4BFB7B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70" y="1067489"/>
            <a:ext cx="3666473" cy="2062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FB201D-7C23-5542-88FC-93668AB600AE}"/>
              </a:ext>
            </a:extLst>
          </p:cNvPr>
          <p:cNvSpPr txBox="1"/>
          <p:nvPr/>
        </p:nvSpPr>
        <p:spPr>
          <a:xfrm>
            <a:off x="4886642" y="1096718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Impact Development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AE6B3E-B52D-3045-870B-326D58B675D8}"/>
              </a:ext>
            </a:extLst>
          </p:cNvPr>
          <p:cNvSpPr txBox="1"/>
          <p:nvPr/>
        </p:nvSpPr>
        <p:spPr>
          <a:xfrm>
            <a:off x="8942686" y="645596"/>
            <a:ext cx="2100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Shoreline Protection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5F264F-39C3-3E44-B4AA-51B153A14433}"/>
              </a:ext>
            </a:extLst>
          </p:cNvPr>
          <p:cNvSpPr txBox="1"/>
          <p:nvPr/>
        </p:nvSpPr>
        <p:spPr>
          <a:xfrm>
            <a:off x="8652467" y="3205715"/>
            <a:ext cx="318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Belle Isle Marsh Preservation – Encourage Transfer of development rights/ Conservation Easement</a:t>
            </a:r>
          </a:p>
        </p:txBody>
      </p:sp>
      <p:sp>
        <p:nvSpPr>
          <p:cNvPr id="15" name="Wave 14">
            <a:extLst>
              <a:ext uri="{FF2B5EF4-FFF2-40B4-BE49-F238E27FC236}">
                <a16:creationId xmlns:a16="http://schemas.microsoft.com/office/drawing/2014/main" id="{9DF77E12-C6FF-F448-802F-6833D1F0A05A}"/>
              </a:ext>
            </a:extLst>
          </p:cNvPr>
          <p:cNvSpPr/>
          <p:nvPr/>
        </p:nvSpPr>
        <p:spPr>
          <a:xfrm>
            <a:off x="163583" y="4085081"/>
            <a:ext cx="3918260" cy="2031143"/>
          </a:xfrm>
          <a:prstGeom prst="wav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Other Recommendations:</a:t>
            </a:r>
          </a:p>
          <a:p>
            <a:pPr marL="342900" indent="-342900" algn="ctr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Emergency evacuation plan</a:t>
            </a:r>
          </a:p>
          <a:p>
            <a:pPr marL="342900" indent="-342900" algn="ctr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Improve public understanding of how to help with emergency preparedness (more workshops)</a:t>
            </a:r>
          </a:p>
          <a:p>
            <a:pPr marL="342900" indent="-342900" algn="ctr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Increase community engagement and local political will</a:t>
            </a:r>
          </a:p>
        </p:txBody>
      </p:sp>
      <p:sp>
        <p:nvSpPr>
          <p:cNvPr id="36" name="Wave 35">
            <a:extLst>
              <a:ext uri="{FF2B5EF4-FFF2-40B4-BE49-F238E27FC236}">
                <a16:creationId xmlns:a16="http://schemas.microsoft.com/office/drawing/2014/main" id="{D5092B50-257D-6142-A300-C5F3C88EBFCD}"/>
              </a:ext>
            </a:extLst>
          </p:cNvPr>
          <p:cNvSpPr/>
          <p:nvPr/>
        </p:nvSpPr>
        <p:spPr>
          <a:xfrm>
            <a:off x="87380" y="1397857"/>
            <a:ext cx="3961140" cy="2031143"/>
          </a:xfrm>
          <a:prstGeom prst="wav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Limitations for Implementation:</a:t>
            </a:r>
          </a:p>
          <a:p>
            <a:pPr marL="342900" indent="-342900" algn="ctr"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Lack of financial resources, even for infrastructure repairs </a:t>
            </a:r>
          </a:p>
          <a:p>
            <a:pPr marL="342900" indent="-342900" algn="ctr"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Winthrop is geographically isolated and lacks political and municipal accountability 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6DE09AF4-6567-B840-9A04-F92A5E885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358" y="1517900"/>
            <a:ext cx="3643074" cy="22594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4ED49A-F2C7-FA43-88C3-6B8E901F605D}"/>
              </a:ext>
            </a:extLst>
          </p:cNvPr>
          <p:cNvSpPr txBox="1"/>
          <p:nvPr/>
        </p:nvSpPr>
        <p:spPr>
          <a:xfrm>
            <a:off x="384925" y="449388"/>
            <a:ext cx="3366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Recommendations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443C0A-1302-3B4B-BED6-9DE0165098E8}"/>
              </a:ext>
            </a:extLst>
          </p:cNvPr>
          <p:cNvSpPr/>
          <p:nvPr/>
        </p:nvSpPr>
        <p:spPr>
          <a:xfrm>
            <a:off x="281112" y="3884111"/>
            <a:ext cx="627248" cy="59914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0D7D1C-71E0-B141-BF98-23B4A3DD3062}"/>
              </a:ext>
            </a:extLst>
          </p:cNvPr>
          <p:cNvSpPr/>
          <p:nvPr/>
        </p:nvSpPr>
        <p:spPr>
          <a:xfrm>
            <a:off x="4281608" y="1012556"/>
            <a:ext cx="527714" cy="5053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B36460-7483-9245-86E2-C811FA4DC2E6}"/>
              </a:ext>
            </a:extLst>
          </p:cNvPr>
          <p:cNvSpPr/>
          <p:nvPr/>
        </p:nvSpPr>
        <p:spPr>
          <a:xfrm>
            <a:off x="8388611" y="486310"/>
            <a:ext cx="527714" cy="5053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940A98-B441-FD41-B653-5C345576A30E}"/>
              </a:ext>
            </a:extLst>
          </p:cNvPr>
          <p:cNvSpPr/>
          <p:nvPr/>
        </p:nvSpPr>
        <p:spPr>
          <a:xfrm>
            <a:off x="8147502" y="3255073"/>
            <a:ext cx="527714" cy="5053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7E79EB-E262-2B4B-A450-92FE2CECD59F}"/>
              </a:ext>
            </a:extLst>
          </p:cNvPr>
          <p:cNvSpPr txBox="1"/>
          <p:nvPr/>
        </p:nvSpPr>
        <p:spPr>
          <a:xfrm>
            <a:off x="908360" y="3929706"/>
            <a:ext cx="287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Education &amp; Outreach</a:t>
            </a:r>
          </a:p>
        </p:txBody>
      </p:sp>
    </p:spTree>
    <p:extLst>
      <p:ext uri="{BB962C8B-B14F-4D97-AF65-F5344CB8AC3E}">
        <p14:creationId xmlns:p14="http://schemas.microsoft.com/office/powerpoint/2010/main" val="1454599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1664</TotalTime>
  <Words>395</Words>
  <Application>Microsoft Macintosh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Belle Isle Creek/  Winthrop Bay  Watershed Area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Belle Isle Creek/  Winthrop Bay  Watershed Area </dc:title>
  <dc:creator>Wu, Wenying</dc:creator>
  <cp:lastModifiedBy>Wu, Wenying</cp:lastModifiedBy>
  <cp:revision>2</cp:revision>
  <cp:lastPrinted>2021-12-10T04:32:06Z</cp:lastPrinted>
  <dcterms:created xsi:type="dcterms:W3CDTF">2021-12-02T18:53:12Z</dcterms:created>
  <dcterms:modified xsi:type="dcterms:W3CDTF">2021-12-10T05:24:47Z</dcterms:modified>
</cp:coreProperties>
</file>